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sldIdLst>
    <p:sldId id="256" r:id="rId2"/>
    <p:sldId id="257" r:id="rId3"/>
    <p:sldId id="279" r:id="rId4"/>
    <p:sldId id="259" r:id="rId5"/>
    <p:sldId id="260" r:id="rId6"/>
    <p:sldId id="289" r:id="rId7"/>
    <p:sldId id="291" r:id="rId8"/>
    <p:sldId id="290" r:id="rId9"/>
    <p:sldId id="263" r:id="rId10"/>
    <p:sldId id="264" r:id="rId11"/>
    <p:sldId id="265" r:id="rId12"/>
    <p:sldId id="298" r:id="rId13"/>
    <p:sldId id="280" r:id="rId14"/>
    <p:sldId id="266" r:id="rId15"/>
    <p:sldId id="267" r:id="rId16"/>
    <p:sldId id="282" r:id="rId17"/>
    <p:sldId id="301" r:id="rId18"/>
    <p:sldId id="270" r:id="rId19"/>
    <p:sldId id="272" r:id="rId20"/>
    <p:sldId id="306" r:id="rId21"/>
    <p:sldId id="299" r:id="rId22"/>
    <p:sldId id="288" r:id="rId23"/>
    <p:sldId id="304" r:id="rId24"/>
    <p:sldId id="275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000000"/>
    <a:srgbClr val="0000FF"/>
    <a:srgbClr val="63F82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832" autoAdjust="0"/>
  </p:normalViewPr>
  <p:slideViewPr>
    <p:cSldViewPr>
      <p:cViewPr varScale="1">
        <p:scale>
          <a:sx n="101" d="100"/>
          <a:sy n="101" d="100"/>
        </p:scale>
        <p:origin x="-2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929C14-F06E-46CE-B6DC-169211C01421}" type="datetimeFigureOut">
              <a:rPr lang="ru-RU" smtClean="0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0131DB9-B0E8-4ABE-80FC-5BBB5F6FFBB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E2A5A2-D629-4D5E-99D5-A29D2A727E7A}" type="datetimeFigureOut">
              <a:rPr lang="ru-RU" smtClean="0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D03AAF-5FED-426B-B4CB-24D92D1F905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CBA7F8-FADE-4996-9750-23799F4EF50A}" type="datetimeFigureOut">
              <a:rPr lang="ru-RU" smtClean="0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49E03B-D402-41BD-8A8A-6A4A5FC8D17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3"/>
          </p:nvPr>
        </p:nvSpPr>
        <p:spPr>
          <a:xfrm>
            <a:off x="1979613" y="2060575"/>
            <a:ext cx="914400" cy="91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37662-70FF-4733-BDBF-7C47EE219870}" type="datetimeFigureOut">
              <a:rPr lang="ru-RU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3AFCF-2B67-4566-8924-15F2FA086F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3"/>
          </p:nvPr>
        </p:nvSpPr>
        <p:spPr>
          <a:xfrm>
            <a:off x="1979613" y="2060575"/>
            <a:ext cx="914400" cy="91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37662-70FF-4733-BDBF-7C47EE219870}" type="datetimeFigureOut">
              <a:rPr lang="ru-RU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3AFCF-2B67-4566-8924-15F2FA086F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3"/>
          </p:nvPr>
        </p:nvSpPr>
        <p:spPr>
          <a:xfrm>
            <a:off x="1979613" y="2060575"/>
            <a:ext cx="914400" cy="91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37662-70FF-4733-BDBF-7C47EE219870}" type="datetimeFigureOut">
              <a:rPr lang="ru-RU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3AFCF-2B67-4566-8924-15F2FA086F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3"/>
          </p:nvPr>
        </p:nvSpPr>
        <p:spPr>
          <a:xfrm>
            <a:off x="1979613" y="2060575"/>
            <a:ext cx="914400" cy="91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37662-70FF-4733-BDBF-7C47EE219870}" type="datetimeFigureOut">
              <a:rPr lang="ru-RU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3AFCF-2B67-4566-8924-15F2FA086F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3"/>
          </p:nvPr>
        </p:nvSpPr>
        <p:spPr>
          <a:xfrm>
            <a:off x="1979613" y="2060575"/>
            <a:ext cx="914400" cy="91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37662-70FF-4733-BDBF-7C47EE219870}" type="datetimeFigureOut">
              <a:rPr lang="ru-RU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3AFCF-2B67-4566-8924-15F2FA086F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3"/>
          </p:nvPr>
        </p:nvSpPr>
        <p:spPr>
          <a:xfrm>
            <a:off x="1979613" y="2060575"/>
            <a:ext cx="914400" cy="91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37662-70FF-4733-BDBF-7C47EE219870}" type="datetimeFigureOut">
              <a:rPr lang="ru-RU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3AFCF-2B67-4566-8924-15F2FA086F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3"/>
          </p:nvPr>
        </p:nvSpPr>
        <p:spPr>
          <a:xfrm>
            <a:off x="1979613" y="2060575"/>
            <a:ext cx="914400" cy="91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37662-70FF-4733-BDBF-7C47EE219870}" type="datetimeFigureOut">
              <a:rPr lang="ru-RU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3AFCF-2B67-4566-8924-15F2FA086F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3"/>
          </p:nvPr>
        </p:nvSpPr>
        <p:spPr>
          <a:xfrm>
            <a:off x="1979613" y="2060575"/>
            <a:ext cx="914400" cy="91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37662-70FF-4733-BDBF-7C47EE219870}" type="datetimeFigureOut">
              <a:rPr lang="ru-RU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3AFCF-2B67-4566-8924-15F2FA086F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1E2525-E7E3-45FF-9EFB-3FD0B7521A07}" type="datetimeFigureOut">
              <a:rPr lang="ru-RU" smtClean="0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8CEF2E-811A-4214-A635-FB8ACE62523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3"/>
          </p:nvPr>
        </p:nvSpPr>
        <p:spPr>
          <a:xfrm>
            <a:off x="1979613" y="2060575"/>
            <a:ext cx="914400" cy="91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37662-70FF-4733-BDBF-7C47EE219870}" type="datetimeFigureOut">
              <a:rPr lang="ru-RU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3AFCF-2B67-4566-8924-15F2FA086F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3"/>
          </p:nvPr>
        </p:nvSpPr>
        <p:spPr>
          <a:xfrm>
            <a:off x="1979613" y="2060575"/>
            <a:ext cx="914400" cy="91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37662-70FF-4733-BDBF-7C47EE219870}" type="datetimeFigureOut">
              <a:rPr lang="ru-RU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3AFCF-2B67-4566-8924-15F2FA086F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3"/>
          </p:nvPr>
        </p:nvSpPr>
        <p:spPr>
          <a:xfrm>
            <a:off x="1979613" y="2060575"/>
            <a:ext cx="914400" cy="91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37662-70FF-4733-BDBF-7C47EE219870}" type="datetimeFigureOut">
              <a:rPr lang="ru-RU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3AFCF-2B67-4566-8924-15F2FA086F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3"/>
          </p:nvPr>
        </p:nvSpPr>
        <p:spPr>
          <a:xfrm>
            <a:off x="1979613" y="2060575"/>
            <a:ext cx="914400" cy="91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37662-70FF-4733-BDBF-7C47EE219870}" type="datetimeFigureOut">
              <a:rPr lang="ru-RU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3AFCF-2B67-4566-8924-15F2FA086F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3"/>
          </p:nvPr>
        </p:nvSpPr>
        <p:spPr>
          <a:xfrm>
            <a:off x="1979613" y="2060575"/>
            <a:ext cx="914400" cy="91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37662-70FF-4733-BDBF-7C47EE219870}" type="datetimeFigureOut">
              <a:rPr lang="ru-RU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3AFCF-2B67-4566-8924-15F2FA086F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3"/>
          </p:nvPr>
        </p:nvSpPr>
        <p:spPr>
          <a:xfrm>
            <a:off x="1979613" y="2060575"/>
            <a:ext cx="914400" cy="91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37662-70FF-4733-BDBF-7C47EE219870}" type="datetimeFigureOut">
              <a:rPr lang="ru-RU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3AFCF-2B67-4566-8924-15F2FA086F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D1677C-BD7D-4F28-825F-D95094CA8B6D}" type="datetimeFigureOut">
              <a:rPr lang="ru-RU" smtClean="0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03B18934-41E1-4C79-B626-1F74F278EE7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F3EAB0-5FFA-4F13-A8A8-1E9028E468D2}" type="datetimeFigureOut">
              <a:rPr lang="ru-RU" smtClean="0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404F86-87E9-4BB6-B572-8F4F08169E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9A0D41-3C94-490E-BF00-A4F8E553E3F6}" type="datetimeFigureOut">
              <a:rPr lang="ru-RU" smtClean="0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B0779B-4C2A-442F-9556-06B89FF7DE1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32F156-47AC-4175-BB9E-0052F25E5A8D}" type="datetimeFigureOut">
              <a:rPr lang="ru-RU" smtClean="0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0B0D91-D509-48D5-884C-AEF11C9740A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A8F1ED-19FD-431E-92D3-E757F7F40E2D}" type="datetimeFigureOut">
              <a:rPr lang="ru-RU" smtClean="0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77D5B2-2A3F-4776-9E40-86D4DA89859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B2F4B0-FA52-4FEC-A645-1FBE5B1E69FC}" type="datetimeFigureOut">
              <a:rPr lang="ru-RU" smtClean="0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A624C-DC20-4215-974B-67C04DB87FE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8ED5D8-00AD-4882-86BC-E994F9036B32}" type="datetimeFigureOut">
              <a:rPr lang="ru-RU" smtClean="0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372B0A27-C38D-43BE-A6CC-3E24994BD14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71E2525-E7E3-45FF-9EFB-3FD0B7521A07}" type="datetimeFigureOut">
              <a:rPr lang="ru-RU" smtClean="0"/>
              <a:pPr>
                <a:defRPr/>
              </a:pPr>
              <a:t>05.06.2020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488CEF2E-811A-4214-A635-FB8ACE62523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844" r:id="rId17"/>
    <p:sldLayoutId id="2147483845" r:id="rId18"/>
    <p:sldLayoutId id="2147483846" r:id="rId19"/>
    <p:sldLayoutId id="2147483847" r:id="rId20"/>
    <p:sldLayoutId id="2147483848" r:id="rId21"/>
    <p:sldLayoutId id="2147483849" r:id="rId22"/>
    <p:sldLayoutId id="2147483850" r:id="rId23"/>
    <p:sldLayoutId id="2147483851" r:id="rId24"/>
    <p:sldLayoutId id="2147483852" r:id="rId25"/>
  </p:sldLayoutIdLst>
  <p:transition>
    <p:pull dir="ru"/>
    <p:sndAc>
      <p:stSnd>
        <p:snd r:embed="rId27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pushkin.niv.ru/images/pushkin/pushkin_24.jpg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gif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92696"/>
            <a:ext cx="9144000" cy="279573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92D050"/>
                </a:solidFill>
                <a:effectLst/>
              </a:rPr>
              <a:t>Жизнь и творчество</a:t>
            </a:r>
            <a:br>
              <a:rPr lang="ru-RU" sz="4400" dirty="0" smtClean="0">
                <a:solidFill>
                  <a:srgbClr val="92D050"/>
                </a:solidFill>
                <a:effectLst/>
              </a:rPr>
            </a:br>
            <a:r>
              <a:rPr lang="ru-RU" sz="4400" dirty="0" smtClean="0">
                <a:solidFill>
                  <a:srgbClr val="92D050"/>
                </a:solidFill>
                <a:effectLst/>
              </a:rPr>
              <a:t>Александра Сергеевича Пушкина</a:t>
            </a:r>
            <a:endParaRPr lang="ru-RU" sz="4400" dirty="0">
              <a:solidFill>
                <a:srgbClr val="92D050"/>
              </a:solidFill>
              <a:effectLst/>
            </a:endParaRPr>
          </a:p>
        </p:txBody>
      </p:sp>
      <p:pic>
        <p:nvPicPr>
          <p:cNvPr id="5" name="Picture 6" descr="i?id=29166816&amp;tov=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429000"/>
            <a:ext cx="2304256" cy="30145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5" descr="img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6267" r="6517"/>
          <a:stretch>
            <a:fillRect/>
          </a:stretch>
        </p:blipFill>
        <p:spPr>
          <a:xfrm>
            <a:off x="4860032" y="1988840"/>
            <a:ext cx="3816424" cy="3672408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552" y="144016"/>
            <a:ext cx="7992888" cy="126876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Южная ссылка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(1820-1824 гг.)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268" name="Прямоугольник 4"/>
          <p:cNvSpPr>
            <a:spLocks noChangeArrowheads="1"/>
          </p:cNvSpPr>
          <p:nvPr/>
        </p:nvSpPr>
        <p:spPr bwMode="auto">
          <a:xfrm>
            <a:off x="251520" y="1386731"/>
            <a:ext cx="4464050" cy="535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Молодой поэт, не зная осторожности и страха, сочиняет и  распространяет свои свободолюбивые стихи.</a:t>
            </a:r>
          </a:p>
          <a:p>
            <a:r>
              <a:rPr lang="ru-RU" b="1" dirty="0"/>
              <a:t>Александр I хотел за это  сослать Пушкина в Сибирь или на Соловки.</a:t>
            </a:r>
          </a:p>
          <a:p>
            <a:r>
              <a:rPr lang="ru-RU" b="1" dirty="0"/>
              <a:t>Друзья Пушкина – Карамзин   и </a:t>
            </a:r>
            <a:r>
              <a:rPr lang="ru-RU" b="1" dirty="0" smtClean="0"/>
              <a:t>Жуковский- </a:t>
            </a:r>
            <a:r>
              <a:rPr lang="ru-RU" b="1" dirty="0"/>
              <a:t>добиваются смягчения приговора. Пушкина отправляют служить на юг России.</a:t>
            </a:r>
          </a:p>
          <a:p>
            <a:r>
              <a:rPr lang="ru-RU" b="1" dirty="0"/>
              <a:t>В этот период Пушкиным  созданы великолепные образцы романтической и политической лирики:</a:t>
            </a:r>
          </a:p>
          <a:p>
            <a:r>
              <a:rPr lang="ru-RU" b="1" dirty="0"/>
              <a:t>“Погасло дневное светило”, поэмы “Кавказский пленник”, “Бахчисарайский фонтан”, “Братья-разбойники”, “Песнь о вещем Олеге” и начинает роман «Евгений Онегин</a:t>
            </a:r>
            <a:r>
              <a:rPr lang="ru-RU" b="1" dirty="0" smtClean="0"/>
              <a:t>».</a:t>
            </a:r>
            <a:endParaRPr lang="ru-RU" dirty="0">
              <a:latin typeface="Times New Roman" pitchFamily="18" charset="0"/>
            </a:endParaRPr>
          </a:p>
        </p:txBody>
      </p:sp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26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5688632" cy="52292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ru-RU" sz="1800" b="1" dirty="0" smtClean="0">
                <a:latin typeface="Arial" pitchFamily="34" charset="0"/>
              </a:rPr>
              <a:t>Пушкин подал прошение об отставке с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b="1" dirty="0" smtClean="0">
                <a:latin typeface="Arial" pitchFamily="34" charset="0"/>
              </a:rPr>
              <a:t>Государственной службы, и ему объявили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b="1" dirty="0" smtClean="0">
                <a:latin typeface="Arial" pitchFamily="34" charset="0"/>
              </a:rPr>
              <a:t>об увольнении и сослали в псковскую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b="1" dirty="0" smtClean="0">
                <a:latin typeface="Arial" pitchFamily="34" charset="0"/>
              </a:rPr>
              <a:t>губернию, в имение его  матери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b="1" dirty="0" smtClean="0">
                <a:latin typeface="Arial" pitchFamily="34" charset="0"/>
              </a:rPr>
              <a:t>Михайловское, под надзор местных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b="1" dirty="0" smtClean="0">
                <a:latin typeface="Arial" pitchFamily="34" charset="0"/>
              </a:rPr>
              <a:t>властей.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b="1" dirty="0" smtClean="0">
                <a:latin typeface="Arial" pitchFamily="34" charset="0"/>
              </a:rPr>
              <a:t>Именно здесь, в деревенском уединении,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b="1" dirty="0" smtClean="0">
                <a:latin typeface="Arial" pitchFamily="34" charset="0"/>
              </a:rPr>
              <a:t>Пушкин осознал себя  профессиональным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b="1" dirty="0" smtClean="0">
                <a:latin typeface="Arial" pitchFamily="34" charset="0"/>
              </a:rPr>
              <a:t>писателем, для  которого литература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b="1" dirty="0" smtClean="0">
                <a:latin typeface="Arial" pitchFamily="34" charset="0"/>
              </a:rPr>
              <a:t>самое  серьёзное дело жизни.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b="1" dirty="0" smtClean="0">
                <a:latin typeface="Arial" pitchFamily="34" charset="0"/>
              </a:rPr>
              <a:t>За два года были написаны: “Борис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b="1" dirty="0" smtClean="0">
                <a:latin typeface="Arial" pitchFamily="34" charset="0"/>
              </a:rPr>
              <a:t>Годунов”,  “Граф Нулин”, “Я помню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b="1" dirty="0" smtClean="0">
                <a:latin typeface="Arial" pitchFamily="34" charset="0"/>
              </a:rPr>
              <a:t>чудное мгновенье…”, 4 главы “Евгения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b="1" dirty="0" smtClean="0">
                <a:latin typeface="Arial" pitchFamily="34" charset="0"/>
              </a:rPr>
              <a:t>Онегина”.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b="1" dirty="0" smtClean="0">
                <a:latin typeface="Arial" pitchFamily="34" charset="0"/>
              </a:rPr>
              <a:t>Всего около 100  произведений.</a:t>
            </a:r>
            <a:endParaRPr lang="ru-RU" sz="18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3568" y="0"/>
            <a:ext cx="8460432" cy="14176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i="1" dirty="0" smtClean="0">
                <a:solidFill>
                  <a:srgbClr val="63F828"/>
                </a:solidFill>
                <a:latin typeface="Arial" charset="0"/>
              </a:rPr>
              <a:t/>
            </a:r>
            <a:br>
              <a:rPr lang="ru-RU" sz="3600" i="1" dirty="0" smtClean="0">
                <a:solidFill>
                  <a:srgbClr val="63F828"/>
                </a:solidFill>
                <a:latin typeface="Arial" charset="0"/>
              </a:rPr>
            </a:br>
            <a:r>
              <a:rPr lang="ru-RU" sz="3600" i="1" dirty="0" smtClean="0">
                <a:solidFill>
                  <a:srgbClr val="63F828"/>
                </a:solidFill>
                <a:latin typeface="Arial" charset="0"/>
              </a:rPr>
              <a:t/>
            </a:r>
            <a:br>
              <a:rPr lang="ru-RU" sz="3600" i="1" dirty="0" smtClean="0">
                <a:solidFill>
                  <a:srgbClr val="63F828"/>
                </a:solidFill>
                <a:latin typeface="Arial" charset="0"/>
              </a:rPr>
            </a:br>
            <a:r>
              <a:rPr lang="ru-RU" sz="3600" i="1" dirty="0" smtClean="0">
                <a:solidFill>
                  <a:srgbClr val="63F828"/>
                </a:solidFill>
                <a:latin typeface="Arial" charset="0"/>
              </a:rPr>
              <a:t/>
            </a:r>
            <a:br>
              <a:rPr lang="ru-RU" sz="3600" i="1" dirty="0" smtClean="0">
                <a:solidFill>
                  <a:srgbClr val="63F828"/>
                </a:solidFill>
                <a:latin typeface="Arial" charset="0"/>
              </a:rPr>
            </a:br>
            <a:r>
              <a:rPr lang="ru-RU" sz="4400" i="1" dirty="0" smtClean="0">
                <a:solidFill>
                  <a:srgbClr val="63F828"/>
                </a:solidFill>
                <a:latin typeface="Arial" charset="0"/>
              </a:rPr>
              <a:t/>
            </a:r>
            <a:br>
              <a:rPr lang="ru-RU" sz="4400" i="1" dirty="0" smtClean="0">
                <a:solidFill>
                  <a:srgbClr val="63F828"/>
                </a:solidFill>
                <a:latin typeface="Arial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«Приветствую тебя, пустынный    уголок…» </a:t>
            </a:r>
            <a:r>
              <a:rPr lang="ru-RU" i="1" dirty="0" smtClean="0">
                <a:solidFill>
                  <a:srgbClr val="63F828"/>
                </a:solidFill>
                <a:latin typeface="Arial" charset="0"/>
              </a:rPr>
              <a:t> </a:t>
            </a:r>
            <a:endParaRPr lang="ru-RU" dirty="0"/>
          </a:p>
        </p:txBody>
      </p:sp>
      <p:pic>
        <p:nvPicPr>
          <p:cNvPr id="12292" name="Picture 5" descr="img6"/>
          <p:cNvPicPr>
            <a:picLocks noChangeAspect="1" noChangeArrowheads="1"/>
          </p:cNvPicPr>
          <p:nvPr/>
        </p:nvPicPr>
        <p:blipFill>
          <a:blip r:embed="rId3" cstate="print"/>
          <a:srcRect l="12739" r="8250"/>
          <a:stretch>
            <a:fillRect/>
          </a:stretch>
        </p:blipFill>
        <p:spPr bwMode="auto">
          <a:xfrm>
            <a:off x="5292080" y="1772816"/>
            <a:ext cx="3312368" cy="3927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1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10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10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10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1000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1000"/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1000"/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1000"/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1000"/>
                                        <p:tgtEl>
                                          <p:spTgt spid="122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1000"/>
                                        <p:tgtEl>
                                          <p:spTgt spid="122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1000"/>
                                        <p:tgtEl>
                                          <p:spTgt spid="122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323528" y="1340768"/>
            <a:ext cx="5112568" cy="5517232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ru-RU" sz="1400" b="1" dirty="0" smtClean="0">
                <a:latin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</a:rPr>
              <a:t>3 сентября внезапно прибыл курьер и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Arial" pitchFamily="34" charset="0"/>
              </a:rPr>
              <a:t>передал  поэту приказ немедленно явиться в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Arial" pitchFamily="34" charset="0"/>
              </a:rPr>
              <a:t>Псков.  Губернатор отправил Пушкина в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Arial" pitchFamily="34" charset="0"/>
              </a:rPr>
              <a:t>Москву, где короновался на царство Николай I,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Arial" pitchFamily="34" charset="0"/>
              </a:rPr>
              <a:t>который отзывался о  поэте, как  одном из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Arial" pitchFamily="34" charset="0"/>
              </a:rPr>
              <a:t>«умнейших людей России».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Arial" pitchFamily="34" charset="0"/>
              </a:rPr>
              <a:t>8 сентября 1826 года Пушкин вернулся на свою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Arial" pitchFamily="34" charset="0"/>
              </a:rPr>
              <a:t>родину после долгих лет ссылки и  скитаний.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Arial" pitchFamily="34" charset="0"/>
              </a:rPr>
              <a:t>А в мае 1827 году поэт получил разрешение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Arial" pitchFamily="34" charset="0"/>
              </a:rPr>
              <a:t>жить в Петербурге.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Arial" pitchFamily="34" charset="0"/>
              </a:rPr>
              <a:t>Пушкин был на свободе, среди друзей, он был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Arial" pitchFamily="34" charset="0"/>
              </a:rPr>
              <a:t>на  вершине славы.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Arial" pitchFamily="34" charset="0"/>
              </a:rPr>
              <a:t>Эти годы – расцвет пушкинского творчества.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Arial" pitchFamily="34" charset="0"/>
              </a:rPr>
              <a:t>Созданы многие из его лирических шедевров –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Arial" pitchFamily="34" charset="0"/>
              </a:rPr>
              <a:t>философские размышления о жизни и смерти,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Arial" pitchFamily="34" charset="0"/>
              </a:rPr>
              <a:t>о вдохновении, о назначении поэта,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Arial" pitchFamily="34" charset="0"/>
              </a:rPr>
              <a:t>возвышенные и страстные любовные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Arial" pitchFamily="34" charset="0"/>
              </a:rPr>
              <a:t>признания: “Я вас любил…”, “На холмах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Arial" pitchFamily="34" charset="0"/>
              </a:rPr>
              <a:t>Грузии лежит ночная мгла…”, “Арион”, “Поэт”,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Arial" pitchFamily="34" charset="0"/>
              </a:rPr>
              <a:t>“Анчар” и другие.</a:t>
            </a:r>
          </a:p>
        </p:txBody>
      </p:sp>
      <p:pic>
        <p:nvPicPr>
          <p:cNvPr id="13316" name="Picture 5" descr="img7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tretch>
            <a:fillRect/>
          </a:stretch>
        </p:blipFill>
        <p:spPr>
          <a:xfrm>
            <a:off x="4860032" y="1248786"/>
            <a:ext cx="3960440" cy="3404350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066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</a:rPr>
              <a:t>           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Возвращение в Москву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1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1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1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10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10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10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1000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1000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1000"/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" dur="1000"/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1000"/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1" dur="1000"/>
                                        <p:tgtEl>
                                          <p:spTgt spid="133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4" dur="1000"/>
                                        <p:tgtEl>
                                          <p:spTgt spid="133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1000"/>
                                        <p:tgtEl>
                                          <p:spTgt spid="133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0" dur="1000"/>
                                        <p:tgtEl>
                                          <p:spTgt spid="133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3" dur="1000"/>
                                        <p:tgtEl>
                                          <p:spTgt spid="1331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6" dur="1000"/>
                                        <p:tgtEl>
                                          <p:spTgt spid="1331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9" dur="1000"/>
                                        <p:tgtEl>
                                          <p:spTgt spid="1331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uiExpand="1" build="p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9" name="Rectangle 5"/>
          <p:cNvSpPr>
            <a:spLocks noChangeArrowheads="1"/>
          </p:cNvSpPr>
          <p:nvPr/>
        </p:nvSpPr>
        <p:spPr bwMode="auto">
          <a:xfrm>
            <a:off x="498475" y="304800"/>
            <a:ext cx="8069263" cy="14859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lfaen" pitchFamily="18" charset="0"/>
              </a:rPr>
              <a:t>Натали Гончарова – жена А. С. 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lfaen" pitchFamily="18" charset="0"/>
              </a:rPr>
              <a:t>Пушкина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ylfaen" pitchFamily="18" charset="0"/>
            </a:endParaRPr>
          </a:p>
        </p:txBody>
      </p:sp>
      <p:pic>
        <p:nvPicPr>
          <p:cNvPr id="14339" name="Picture 6" descr="10[2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5516563"/>
            <a:ext cx="1924844" cy="1167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395536" y="1052736"/>
            <a:ext cx="4248472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/>
              <a:t>Зимой 1829 года на одном из московском балу Пушкин познакомился с Натальей Николаевной Гончаровой.</a:t>
            </a:r>
          </a:p>
          <a:p>
            <a:r>
              <a:rPr lang="ru-RU" sz="2000" b="1" dirty="0" smtClean="0"/>
              <a:t>Ей </a:t>
            </a:r>
            <a:r>
              <a:rPr lang="ru-RU" sz="2000" b="1" dirty="0"/>
              <a:t>было тогда 16 лет. Её необыкновенная красота, юность взволновали поэта.</a:t>
            </a:r>
          </a:p>
          <a:p>
            <a:endParaRPr lang="ru-RU" sz="2000" b="1" dirty="0"/>
          </a:p>
          <a:p>
            <a:r>
              <a:rPr lang="ru-RU" sz="2000" b="1" dirty="0"/>
              <a:t> </a:t>
            </a:r>
          </a:p>
          <a:p>
            <a:endParaRPr lang="ru-RU" dirty="0">
              <a:latin typeface="Times New Roman" pitchFamily="18" charset="0"/>
            </a:endParaRPr>
          </a:p>
        </p:txBody>
      </p:sp>
      <p:sp>
        <p:nvSpPr>
          <p:cNvPr id="14341" name="Прямоугольник 5"/>
          <p:cNvSpPr>
            <a:spLocks noChangeArrowheads="1"/>
          </p:cNvSpPr>
          <p:nvPr/>
        </p:nvSpPr>
        <p:spPr bwMode="auto">
          <a:xfrm>
            <a:off x="395536" y="3573016"/>
            <a:ext cx="4968875" cy="12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/>
              <a:t>Весной 1829 года Александр Сергеевич сделал первое  предложение</a:t>
            </a:r>
            <a:r>
              <a:rPr lang="ru-RU" b="1" dirty="0"/>
              <a:t>. </a:t>
            </a:r>
          </a:p>
          <a:p>
            <a:endParaRPr lang="ru-RU" dirty="0">
              <a:latin typeface="Times New Roman" pitchFamily="18" charset="0"/>
            </a:endParaRPr>
          </a:p>
        </p:txBody>
      </p:sp>
      <p:sp>
        <p:nvSpPr>
          <p:cNvPr id="14342" name="Прямоугольник 8"/>
          <p:cNvSpPr>
            <a:spLocks noChangeArrowheads="1"/>
          </p:cNvSpPr>
          <p:nvPr/>
        </p:nvSpPr>
        <p:spPr bwMode="auto">
          <a:xfrm>
            <a:off x="395536" y="4653136"/>
            <a:ext cx="4319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/>
              <a:t>Только </a:t>
            </a:r>
            <a:r>
              <a:rPr lang="ru-RU" sz="2000" b="1" dirty="0"/>
              <a:t>с 4 раза  предложение Пушкина было принято, и 6 мая 1830 года состоялась помолвка</a:t>
            </a:r>
            <a:r>
              <a:rPr lang="ru-RU" sz="2000" b="1" dirty="0" smtClean="0"/>
              <a:t>.</a:t>
            </a:r>
            <a:endParaRPr lang="ru-RU" dirty="0">
              <a:latin typeface="Times New Roman" pitchFamily="18" charset="0"/>
            </a:endParaRPr>
          </a:p>
        </p:txBody>
      </p:sp>
      <p:pic>
        <p:nvPicPr>
          <p:cNvPr id="14343" name="Picture 2" descr="H:\i (1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484784"/>
            <a:ext cx="3105572" cy="3672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82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82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29" grpId="0"/>
      <p:bldP spid="14340" grpId="0"/>
      <p:bldP spid="14341" grpId="0"/>
      <p:bldP spid="143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5003800" cy="4565650"/>
          </a:xfrm>
        </p:spPr>
        <p:txBody>
          <a:bodyPr>
            <a:normAutofit fontScale="55000" lnSpcReduction="2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b="1" dirty="0" smtClean="0">
                <a:latin typeface="Arial" charset="0"/>
              </a:rPr>
              <a:t>Получив согласие на брак с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b="1" dirty="0" smtClean="0">
                <a:latin typeface="Arial" charset="0"/>
              </a:rPr>
              <a:t>Н.Гончаровой, летом 1830 года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b="1" dirty="0" smtClean="0">
                <a:latin typeface="Arial" charset="0"/>
              </a:rPr>
              <a:t>Александр Сергеевич отправился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b="1" dirty="0" smtClean="0">
                <a:latin typeface="Arial" charset="0"/>
              </a:rPr>
              <a:t>в  нижегородское имение своих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b="1" dirty="0" smtClean="0">
                <a:latin typeface="Arial" charset="0"/>
              </a:rPr>
              <a:t>родных - Болдино, чтобы привести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b="1" dirty="0" smtClean="0">
                <a:latin typeface="Arial" charset="0"/>
              </a:rPr>
              <a:t>в порядок хозяйственные дела.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b="1" dirty="0" smtClean="0">
                <a:latin typeface="Arial" charset="0"/>
              </a:rPr>
              <a:t>В Болдино, из-за эпидемии холеры,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b="1" dirty="0" smtClean="0">
                <a:latin typeface="Arial" charset="0"/>
              </a:rPr>
              <a:t>он вынужден пробыть целых три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b="1" dirty="0" smtClean="0">
                <a:latin typeface="Arial" charset="0"/>
              </a:rPr>
              <a:t>месяца.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b="1" dirty="0" smtClean="0">
                <a:latin typeface="Arial" charset="0"/>
              </a:rPr>
              <a:t>Здесь Пушкин закончил роман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b="1" dirty="0" smtClean="0">
                <a:latin typeface="Arial" charset="0"/>
              </a:rPr>
              <a:t>“Евгений Онегин”, “Повести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b="1" dirty="0" smtClean="0">
                <a:latin typeface="Arial" charset="0"/>
              </a:rPr>
              <a:t>Белкина”, “Маленькие трагедии”,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b="1" dirty="0" smtClean="0">
                <a:latin typeface="Arial" charset="0"/>
              </a:rPr>
              <a:t>“Сказку о попе и работнике его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b="1" dirty="0" smtClean="0">
                <a:latin typeface="Arial" charset="0"/>
              </a:rPr>
              <a:t>Балде”, 30 стихотворений.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008" y="260648"/>
            <a:ext cx="8892480" cy="108012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>Невиданный взлёт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пушкинского гения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5364" name="Picture 8" descr="i?id=113115558&amp;tov=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492896"/>
            <a:ext cx="3528392" cy="244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3" build="p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8" descr="Картинка 21 из 1627">
            <a:hlinkClick r:id="rId3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5076056" y="1844824"/>
            <a:ext cx="3456384" cy="4320088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99592" y="0"/>
            <a:ext cx="6840760" cy="134076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  Петербурге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(1831 – 1833 гг.)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     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6387" name="Прямоугольник 4"/>
          <p:cNvSpPr>
            <a:spLocks noChangeArrowheads="1"/>
          </p:cNvSpPr>
          <p:nvPr/>
        </p:nvSpPr>
        <p:spPr bwMode="auto">
          <a:xfrm>
            <a:off x="395536" y="1326247"/>
            <a:ext cx="460826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n-lt"/>
              </a:rPr>
              <a:t>В  </a:t>
            </a:r>
            <a:r>
              <a:rPr lang="ru-RU" sz="2000" b="1" dirty="0">
                <a:latin typeface="+mn-lt"/>
              </a:rPr>
              <a:t>начале  декабря  Пушкин  возвращается  из Болдино  в</a:t>
            </a:r>
          </a:p>
          <a:p>
            <a:r>
              <a:rPr lang="ru-RU" sz="2000" b="1" dirty="0">
                <a:latin typeface="+mn-lt"/>
              </a:rPr>
              <a:t>Москву, а 18 февраля в церкви Большого Вознесенья у Никитских ворот состоялось венчание его с Натальей Николаевной Гончаровой.</a:t>
            </a:r>
          </a:p>
        </p:txBody>
      </p:sp>
      <p:sp>
        <p:nvSpPr>
          <p:cNvPr id="16388" name="Прямоугольник 5"/>
          <p:cNvSpPr>
            <a:spLocks noChangeArrowheads="1"/>
          </p:cNvSpPr>
          <p:nvPr/>
        </p:nvSpPr>
        <p:spPr bwMode="auto">
          <a:xfrm>
            <a:off x="395536" y="3513202"/>
            <a:ext cx="410477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n-lt"/>
              </a:rPr>
              <a:t> Вскоре </a:t>
            </a:r>
            <a:r>
              <a:rPr lang="ru-RU" sz="2000" b="1" dirty="0">
                <a:latin typeface="+mn-lt"/>
              </a:rPr>
              <a:t>вместе с женой </a:t>
            </a:r>
            <a:r>
              <a:rPr lang="ru-RU" sz="2000" b="1" dirty="0" smtClean="0">
                <a:latin typeface="+mn-lt"/>
              </a:rPr>
              <a:t>Пушкин </a:t>
            </a:r>
            <a:r>
              <a:rPr lang="ru-RU" sz="2000" b="1" dirty="0">
                <a:latin typeface="+mn-lt"/>
              </a:rPr>
              <a:t>переехал в Петербург</a:t>
            </a:r>
            <a:r>
              <a:rPr lang="ru-RU" sz="2000" b="1" dirty="0"/>
              <a:t>. </a:t>
            </a:r>
            <a:r>
              <a:rPr lang="ru-RU" sz="2000" b="1" dirty="0" smtClean="0"/>
              <a:t> </a:t>
            </a:r>
            <a:endParaRPr lang="ru-RU" sz="2000" dirty="0">
              <a:latin typeface="Times New Roman" pitchFamily="18" charset="0"/>
            </a:endParaRPr>
          </a:p>
        </p:txBody>
      </p:sp>
      <p:sp>
        <p:nvSpPr>
          <p:cNvPr id="16389" name="Прямоугольник 6"/>
          <p:cNvSpPr>
            <a:spLocks noChangeArrowheads="1"/>
          </p:cNvSpPr>
          <p:nvPr/>
        </p:nvSpPr>
        <p:spPr bwMode="auto">
          <a:xfrm>
            <a:off x="394767" y="4278575"/>
            <a:ext cx="460928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latin typeface="+mn-lt"/>
              </a:rPr>
              <a:t>Поэт полон поэтических замыслов</a:t>
            </a:r>
          </a:p>
          <a:p>
            <a:r>
              <a:rPr lang="ru-RU" sz="2000" b="1" dirty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и </a:t>
            </a:r>
            <a:r>
              <a:rPr lang="ru-RU" sz="2000" b="1" dirty="0">
                <a:latin typeface="+mn-lt"/>
              </a:rPr>
              <a:t>свершений.  Особое место в творчестве занимает историческая тема  (“История Пугачёва”,</a:t>
            </a:r>
          </a:p>
          <a:p>
            <a:r>
              <a:rPr lang="ru-RU" sz="2000" b="1" dirty="0">
                <a:latin typeface="+mn-lt"/>
              </a:rPr>
              <a:t>“Капитанская дочка”).</a:t>
            </a:r>
          </a:p>
          <a:p>
            <a:r>
              <a:rPr lang="ru-RU" sz="2000" b="1" dirty="0">
                <a:latin typeface="+mn-lt"/>
              </a:rPr>
              <a:t>Были написаны “Пиковая дама”, “Дубровский”, “Медный всадник”.</a:t>
            </a:r>
          </a:p>
        </p:txBody>
      </p:sp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387" grpId="0"/>
      <p:bldP spid="16388" grpId="0"/>
      <p:bldP spid="1638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9" name="Rectangle 5"/>
          <p:cNvSpPr>
            <a:spLocks noChangeArrowheads="1"/>
          </p:cNvSpPr>
          <p:nvPr/>
        </p:nvSpPr>
        <p:spPr bwMode="auto">
          <a:xfrm>
            <a:off x="259085" y="216024"/>
            <a:ext cx="8561387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Дом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семьи 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А. С. Пушкина </a:t>
            </a:r>
            <a:endParaRPr lang="ru-RU" sz="4000" b="1" dirty="0" smtClean="0">
              <a:solidFill>
                <a:schemeClr val="accent6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на 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берегу реки Мойки </a:t>
            </a:r>
            <a:endParaRPr lang="ru-RU" sz="4000" b="1" dirty="0" smtClean="0">
              <a:solidFill>
                <a:schemeClr val="accent6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в Санкт-Петербурге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7412" name="Picture 6" descr="s6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11220" y="4601765"/>
            <a:ext cx="9207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7" descr="s6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581128"/>
            <a:ext cx="939800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0_299a9_605ef5fb_XL.jpg"/>
          <p:cNvPicPr>
            <a:picLocks noChangeAspect="1"/>
          </p:cNvPicPr>
          <p:nvPr/>
        </p:nvPicPr>
        <p:blipFill>
          <a:blip r:embed="rId4" cstate="print"/>
          <a:srcRect l="3733" t="5248" b="5527"/>
          <a:stretch>
            <a:fillRect/>
          </a:stretch>
        </p:blipFill>
        <p:spPr>
          <a:xfrm>
            <a:off x="1763688" y="2492896"/>
            <a:ext cx="5786898" cy="3814814"/>
          </a:xfrm>
          <a:prstGeom prst="rect">
            <a:avLst/>
          </a:prstGeom>
        </p:spPr>
      </p:pic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87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7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87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4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727" y="260648"/>
            <a:ext cx="4248497" cy="70326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>Жена и дети</a:t>
            </a:r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43545" y="4581525"/>
            <a:ext cx="1908175" cy="187166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1800" b="1" dirty="0" smtClean="0"/>
              <a:t>Старшая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1800" b="1" dirty="0" smtClean="0"/>
              <a:t>дочь  Мария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1800" b="1" dirty="0" smtClean="0"/>
              <a:t>Александровна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1800" b="1" dirty="0" smtClean="0"/>
              <a:t>Пушкина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1800" b="1" dirty="0" smtClean="0"/>
              <a:t>(1832-1919 г.)</a:t>
            </a:r>
            <a:r>
              <a:rPr lang="ru-RU" sz="1800" dirty="0" smtClean="0"/>
              <a:t> </a:t>
            </a:r>
          </a:p>
        </p:txBody>
      </p:sp>
      <p:pic>
        <p:nvPicPr>
          <p:cNvPr id="15364" name="Picture 4" descr="М.А. Пушки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708920"/>
            <a:ext cx="1435100" cy="1656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 descr="А.А. Пушкин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050" y="4652963"/>
            <a:ext cx="1587500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 descr="Г.А. Пушкин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7900" y="2636838"/>
            <a:ext cx="1651000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7" descr="Н.А. Пушкин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4388" y="4292600"/>
            <a:ext cx="1579562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1908175" y="3095625"/>
            <a:ext cx="223202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</a:rPr>
              <a:t>Старший сын, Александр Александрович Пушкин </a:t>
            </a:r>
            <a:br>
              <a:rPr lang="ru-RU" b="1" dirty="0">
                <a:latin typeface="Times New Roman" pitchFamily="18" charset="0"/>
              </a:rPr>
            </a:br>
            <a:r>
              <a:rPr lang="ru-RU" b="1" dirty="0">
                <a:latin typeface="Times New Roman" pitchFamily="18" charset="0"/>
              </a:rPr>
              <a:t>(</a:t>
            </a:r>
            <a:r>
              <a:rPr lang="ru-RU" b="1" dirty="0" smtClean="0">
                <a:latin typeface="Times New Roman" pitchFamily="18" charset="0"/>
              </a:rPr>
              <a:t>1833-1914 г</a:t>
            </a:r>
            <a:r>
              <a:rPr lang="ru-RU" b="1" dirty="0">
                <a:latin typeface="Times New Roman" pitchFamily="18" charset="0"/>
              </a:rPr>
              <a:t>.)</a:t>
            </a:r>
            <a:r>
              <a:rPr lang="ru-RU" dirty="0">
                <a:latin typeface="Times New Roman" pitchFamily="18" charset="0"/>
              </a:rPr>
              <a:t> </a:t>
            </a:r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4427984" y="4653136"/>
            <a:ext cx="1944687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</a:rPr>
              <a:t>Младший сын, Григорий Александрович Пушкин </a:t>
            </a:r>
            <a:br>
              <a:rPr lang="ru-RU" b="1" dirty="0">
                <a:latin typeface="Times New Roman" pitchFamily="18" charset="0"/>
              </a:rPr>
            </a:br>
            <a:r>
              <a:rPr lang="ru-RU" b="1" dirty="0">
                <a:latin typeface="Times New Roman" pitchFamily="18" charset="0"/>
              </a:rPr>
              <a:t>(</a:t>
            </a:r>
            <a:r>
              <a:rPr lang="ru-RU" b="1" dirty="0" smtClean="0">
                <a:latin typeface="Times New Roman" pitchFamily="18" charset="0"/>
              </a:rPr>
              <a:t>1835-1913 г</a:t>
            </a:r>
            <a:r>
              <a:rPr lang="ru-RU" b="1" dirty="0">
                <a:latin typeface="Times New Roman" pitchFamily="18" charset="0"/>
              </a:rPr>
              <a:t>.)</a:t>
            </a:r>
            <a:r>
              <a:rPr lang="ru-RU" dirty="0">
                <a:latin typeface="Times New Roman" pitchFamily="18" charset="0"/>
              </a:rPr>
              <a:t> </a:t>
            </a:r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7019925" y="2732405"/>
            <a:ext cx="187325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Младшая дочь, Наталья Александровна Пушкина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1836-1913 г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1" name="Picture 4" descr="Н.Н. Пушкина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8175" y="1052513"/>
            <a:ext cx="16954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3708400" y="1125538"/>
            <a:ext cx="3149600" cy="10144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Натали Гончарова 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-</a:t>
            </a:r>
            <a:endParaRPr lang="ru-RU" sz="2000" b="1" i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жена А. С. Пушкина.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и мать  его  4 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детей.</a:t>
            </a:r>
            <a:endParaRPr lang="ru-RU" sz="2000" b="1" i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uiExpand="1" build="p"/>
      <p:bldP spid="15368" grpId="0"/>
      <p:bldP spid="15369" grpId="0"/>
      <p:bldP spid="15370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1700808"/>
            <a:ext cx="5185097" cy="4752528"/>
          </a:xfrm>
        </p:spPr>
        <p:txBody>
          <a:bodyPr>
            <a:normAutofit fontScale="85000" lnSpcReduction="10000"/>
          </a:bodyPr>
          <a:lstStyle/>
          <a:p>
            <a:pPr marL="182563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>
                <a:latin typeface="Arial" charset="0"/>
              </a:rPr>
              <a:t>Последние годы жизни Пушкина</a:t>
            </a:r>
          </a:p>
          <a:p>
            <a:pPr marL="182563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>
                <a:latin typeface="Arial" charset="0"/>
              </a:rPr>
              <a:t>– годы напряжённой работы и</a:t>
            </a:r>
          </a:p>
          <a:p>
            <a:pPr marL="182563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>
                <a:latin typeface="Arial" charset="0"/>
              </a:rPr>
              <a:t>высоких замыслов, отмечены</a:t>
            </a:r>
          </a:p>
          <a:p>
            <a:pPr marL="182563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>
                <a:latin typeface="Arial" charset="0"/>
              </a:rPr>
              <a:t>враждебностью окружающего</a:t>
            </a:r>
          </a:p>
          <a:p>
            <a:pPr marL="182563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>
                <a:latin typeface="Arial" charset="0"/>
              </a:rPr>
              <a:t>его общества, литературным</a:t>
            </a:r>
          </a:p>
          <a:p>
            <a:pPr marL="182563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>
                <a:latin typeface="Arial" charset="0"/>
              </a:rPr>
              <a:t>одиночеством, материальными</a:t>
            </a:r>
          </a:p>
          <a:p>
            <a:pPr marL="182563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>
                <a:latin typeface="Arial" charset="0"/>
              </a:rPr>
              <a:t>трудностями.</a:t>
            </a:r>
          </a:p>
          <a:p>
            <a:pPr marL="182563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>
                <a:latin typeface="Arial" charset="0"/>
              </a:rPr>
              <a:t>Но именно в эти годы появились многие произведения, такие как</a:t>
            </a:r>
          </a:p>
          <a:p>
            <a:pPr marL="182563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>
                <a:latin typeface="Arial" charset="0"/>
              </a:rPr>
              <a:t>стихотворения “Вновь я</a:t>
            </a:r>
          </a:p>
          <a:p>
            <a:pPr marL="182563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>
                <a:latin typeface="Arial" charset="0"/>
              </a:rPr>
              <a:t>посетил…” и  “Я памятник себе</a:t>
            </a:r>
          </a:p>
          <a:p>
            <a:pPr marL="182563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>
                <a:latin typeface="Arial" charset="0"/>
              </a:rPr>
              <a:t>воздвиг нерукотворный…”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188640"/>
            <a:ext cx="7992888" cy="1296144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Последние годы жизни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(1834 – 1837 гг.)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9460" name="Picture 6" descr="Image390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98639">
            <a:off x="5732463" y="2028825"/>
            <a:ext cx="3006725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000"/>
                            </p:stCondLst>
                            <p:childTnLst>
                              <p:par>
                                <p:cTn id="4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000"/>
                            </p:stCondLst>
                            <p:childTnLst>
                              <p:par>
                                <p:cTn id="50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475163" cy="4708525"/>
          </a:xfrm>
        </p:spPr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В ноябре 1836 года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Александр Сергеевич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получает от Дантеса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по почте письмо,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содержание которого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оскорбляет его и честь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его жены.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Пушкин вызывает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Дантеса на дуэль.</a:t>
            </a:r>
            <a:endParaRPr lang="ru-RU" sz="28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540568" y="-315416"/>
            <a:ext cx="10153128" cy="136815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Вызов </a:t>
            </a:r>
            <a:endParaRPr lang="ru-RU" sz="4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484" name="Picture 5" descr="dantessml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39513">
            <a:off x="6141693" y="3423573"/>
            <a:ext cx="2447925" cy="289718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0485" name="Picture 6" descr="i?id=29166816&amp;tov=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49471">
            <a:off x="4976390" y="1364943"/>
            <a:ext cx="2216099" cy="28991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2" descr="C:\Users\кал\Pictures\работа\литература\писатели\ПИСАТЕЛИ 19 В\ПУШКИН\ПУШКИН  1801-1802 Г.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5536" y="1556792"/>
            <a:ext cx="3744912" cy="4708525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effectLst/>
              </a:rPr>
              <a:t>                           </a:t>
            </a:r>
            <a:r>
              <a:rPr lang="ru-RU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>Рождение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sp>
        <p:nvSpPr>
          <p:cNvPr id="3076" name="Прямоугольник 6"/>
          <p:cNvSpPr>
            <a:spLocks noChangeArrowheads="1"/>
          </p:cNvSpPr>
          <p:nvPr/>
        </p:nvSpPr>
        <p:spPr bwMode="auto">
          <a:xfrm>
            <a:off x="4283968" y="1700808"/>
            <a:ext cx="4319587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3600" dirty="0">
                <a:latin typeface="Times New Roman" pitchFamily="18" charset="0"/>
              </a:rPr>
              <a:t>    </a:t>
            </a:r>
            <a:r>
              <a:rPr lang="ru-RU" sz="3600" b="1" dirty="0">
                <a:latin typeface="Times New Roman" pitchFamily="18" charset="0"/>
              </a:rPr>
              <a:t>Александр Сергеевич Пушкин</a:t>
            </a:r>
            <a:r>
              <a:rPr lang="ru-RU" sz="3600" dirty="0">
                <a:latin typeface="Times New Roman" pitchFamily="18" charset="0"/>
              </a:rPr>
              <a:t> родился в Москве</a:t>
            </a:r>
          </a:p>
          <a:p>
            <a:pPr>
              <a:lnSpc>
                <a:spcPct val="80000"/>
              </a:lnSpc>
            </a:pPr>
            <a:r>
              <a:rPr lang="ru-RU" sz="3600" dirty="0">
                <a:latin typeface="Times New Roman" pitchFamily="18" charset="0"/>
              </a:rPr>
              <a:t>26 </a:t>
            </a:r>
            <a:r>
              <a:rPr lang="ru-RU" sz="3600" dirty="0" smtClean="0">
                <a:latin typeface="Times New Roman" pitchFamily="18" charset="0"/>
              </a:rPr>
              <a:t>мая (6 </a:t>
            </a:r>
            <a:r>
              <a:rPr lang="ru-RU" sz="3600" dirty="0">
                <a:latin typeface="Times New Roman" pitchFamily="18" charset="0"/>
              </a:rPr>
              <a:t>июня)          1799 года </a:t>
            </a:r>
          </a:p>
          <a:p>
            <a:pPr>
              <a:lnSpc>
                <a:spcPct val="80000"/>
              </a:lnSpc>
            </a:pPr>
            <a:r>
              <a:rPr lang="ru-RU" sz="3600" dirty="0" smtClean="0">
                <a:latin typeface="Times New Roman" pitchFamily="18" charset="0"/>
              </a:rPr>
              <a:t>в дворянской </a:t>
            </a:r>
            <a:r>
              <a:rPr lang="ru-RU" sz="3600" dirty="0">
                <a:latin typeface="Times New Roman" pitchFamily="18" charset="0"/>
              </a:rPr>
              <a:t>помещичьей  семье </a:t>
            </a:r>
          </a:p>
          <a:p>
            <a:pPr>
              <a:lnSpc>
                <a:spcPct val="80000"/>
              </a:lnSpc>
            </a:pPr>
            <a:r>
              <a:rPr lang="ru-RU" sz="3600" dirty="0" smtClean="0">
                <a:latin typeface="Times New Roman" pitchFamily="18" charset="0"/>
              </a:rPr>
              <a:t>В день праздника    Вознесения. </a:t>
            </a:r>
            <a:endParaRPr lang="ru-RU" sz="3600" dirty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3600" dirty="0">
              <a:latin typeface="Times New Roman" pitchFamily="18" charset="0"/>
            </a:endParaRPr>
          </a:p>
        </p:txBody>
      </p:sp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76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467544" y="2348879"/>
            <a:ext cx="8219256" cy="3744417"/>
          </a:xfrm>
        </p:spPr>
        <p:txBody>
          <a:bodyPr>
            <a:normAutofit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ru-RU" sz="2800" b="1" i="1" dirty="0" smtClean="0"/>
              <a:t>27 января 1837 года,</a:t>
            </a:r>
            <a:r>
              <a:rPr lang="ru-RU" sz="2800" b="1" dirty="0" smtClean="0"/>
              <a:t> в 5-м часу вечера, на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800" b="1" dirty="0" smtClean="0"/>
              <a:t>Чёрной речке в предместье  Петербурга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800" b="1" dirty="0" smtClean="0"/>
              <a:t>состоялась роковая дуэль А. С. Пушкина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800" b="1" dirty="0" smtClean="0"/>
              <a:t>с Дантесом,  на  которой  Пушкин  был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800" b="1" dirty="0" smtClean="0"/>
              <a:t>смертельно ранен в живот. Прожив два дня,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800" b="1" dirty="0" smtClean="0"/>
              <a:t>в страшных мучениях,  Пушкин  умер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800" b="1" i="1" dirty="0" smtClean="0"/>
              <a:t>29 января (ныне 10 февраля)  1937 года.  </a:t>
            </a:r>
            <a:r>
              <a:rPr lang="ru-RU" b="1" i="1" dirty="0" smtClean="0"/>
              <a:t>                                                            </a:t>
            </a:r>
          </a:p>
          <a:p>
            <a:pPr eaLnBrk="1" hangingPunct="1">
              <a:buFont typeface="Wingdings 2" pitchFamily="18" charset="2"/>
              <a:buNone/>
            </a:pP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32657"/>
            <a:ext cx="9144000" cy="172819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«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Sylfaen" pitchFamily="18" charset="0"/>
              </a:rPr>
              <a:t>Погиб поэт, невольник чести!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Sylfaen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Sylfaen" pitchFamily="18" charset="0"/>
              </a:rPr>
              <a:t>Пал оклеветанный молвой…»</a:t>
            </a:r>
            <a:r>
              <a:rPr lang="ru-RU" b="1" dirty="0" smtClean="0">
                <a:solidFill>
                  <a:srgbClr val="002060"/>
                </a:solidFill>
                <a:effectLst/>
                <a:latin typeface="Sylfae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/>
                <a:latin typeface="Sylfae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effectLst/>
                <a:latin typeface="Sylfaen" pitchFamily="18" charset="0"/>
              </a:rPr>
              <a:t>                                                           </a:t>
            </a:r>
            <a:r>
              <a:rPr lang="ru-RU" sz="2800" b="1" i="1" dirty="0" smtClean="0">
                <a:solidFill>
                  <a:srgbClr val="002060"/>
                </a:solidFill>
                <a:effectLst/>
                <a:latin typeface="Sylfaen" pitchFamily="18" charset="0"/>
              </a:rPr>
              <a:t>М. Ю. Лермонтов</a:t>
            </a:r>
            <a:endParaRPr lang="ru-RU" sz="3600" dirty="0"/>
          </a:p>
        </p:txBody>
      </p:sp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uiExpand="1" build="p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900113" y="333375"/>
            <a:ext cx="74168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«Тебя ж, как первую любовь,</a:t>
            </a:r>
            <a:b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России сердце не забудет!..»</a:t>
            </a:r>
          </a:p>
          <a:p>
            <a:pPr algn="ctr"/>
            <a:r>
              <a:rPr lang="ru-RU" sz="3200" b="1" i="1" dirty="0">
                <a:solidFill>
                  <a:srgbClr val="002060"/>
                </a:solidFill>
              </a:rPr>
              <a:t>                             </a:t>
            </a:r>
            <a:r>
              <a:rPr lang="ru-RU" sz="3200" b="1" i="1" dirty="0" smtClean="0">
                <a:solidFill>
                  <a:srgbClr val="002060"/>
                </a:solidFill>
              </a:rPr>
              <a:t>                    </a:t>
            </a:r>
            <a:r>
              <a:rPr lang="ru-RU" sz="2400" b="1" i="1" dirty="0" smtClean="0">
                <a:solidFill>
                  <a:srgbClr val="002060"/>
                </a:solidFill>
              </a:rPr>
              <a:t>Ф.Тютчев</a:t>
            </a:r>
            <a:endParaRPr lang="ru-RU" sz="3200" b="1" i="1" dirty="0">
              <a:solidFill>
                <a:srgbClr val="002060"/>
              </a:solidFill>
            </a:endParaRPr>
          </a:p>
          <a:p>
            <a:pPr algn="ctr"/>
            <a:endParaRPr lang="ru-RU" sz="2400" b="1" dirty="0">
              <a:solidFill>
                <a:srgbClr val="63F828"/>
              </a:solidFill>
            </a:endParaRPr>
          </a:p>
          <a:p>
            <a:pPr algn="ctr"/>
            <a:endParaRPr lang="ru-RU" sz="2400" b="1" dirty="0">
              <a:solidFill>
                <a:srgbClr val="63F828"/>
              </a:solidFill>
            </a:endParaRPr>
          </a:p>
          <a:p>
            <a:pPr algn="ctr"/>
            <a:endParaRPr lang="ru-RU" sz="2400" b="1" dirty="0">
              <a:solidFill>
                <a:srgbClr val="63F828"/>
              </a:solidFill>
            </a:endParaRPr>
          </a:p>
          <a:p>
            <a:pPr algn="ctr"/>
            <a:endParaRPr lang="ru-RU" sz="2400" b="1" dirty="0">
              <a:solidFill>
                <a:srgbClr val="63F828"/>
              </a:solidFill>
            </a:endParaRPr>
          </a:p>
          <a:p>
            <a:pPr algn="ctr"/>
            <a:endParaRPr lang="ru-RU" sz="2400" b="1" dirty="0">
              <a:solidFill>
                <a:srgbClr val="63F828"/>
              </a:solidFill>
            </a:endParaRPr>
          </a:p>
          <a:p>
            <a:pPr algn="ctr"/>
            <a:endParaRPr lang="ru-RU" sz="2400" b="1" dirty="0">
              <a:solidFill>
                <a:srgbClr val="63F828"/>
              </a:solidFill>
            </a:endParaRPr>
          </a:p>
        </p:txBody>
      </p:sp>
      <p:sp>
        <p:nvSpPr>
          <p:cNvPr id="22531" name="Прямоугольник 2"/>
          <p:cNvSpPr>
            <a:spLocks noChangeArrowheads="1"/>
          </p:cNvSpPr>
          <p:nvPr/>
        </p:nvSpPr>
        <p:spPr bwMode="auto">
          <a:xfrm>
            <a:off x="323528" y="1916832"/>
            <a:ext cx="54006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151519"/>
                </a:solidFill>
              </a:rPr>
              <a:t>И это, действительно, так. Проходят столетия, поколения сменяют поколения, но имя Пушкина вечно будет яркой звездой гореть на небосклоне России и всего мира!</a:t>
            </a:r>
          </a:p>
          <a:p>
            <a:pPr algn="ctr"/>
            <a:endParaRPr lang="ru-RU" b="1" dirty="0">
              <a:solidFill>
                <a:srgbClr val="151519"/>
              </a:solidFill>
            </a:endParaRPr>
          </a:p>
          <a:p>
            <a:pPr algn="ctr"/>
            <a:endParaRPr lang="ru-RU" b="1" dirty="0">
              <a:solidFill>
                <a:srgbClr val="151519"/>
              </a:solidFill>
            </a:endParaRPr>
          </a:p>
        </p:txBody>
      </p:sp>
      <p:sp>
        <p:nvSpPr>
          <p:cNvPr id="22532" name="Прямоугольник 3"/>
          <p:cNvSpPr>
            <a:spLocks noChangeArrowheads="1"/>
          </p:cNvSpPr>
          <p:nvPr/>
        </p:nvSpPr>
        <p:spPr bwMode="auto">
          <a:xfrm>
            <a:off x="179512" y="3429000"/>
            <a:ext cx="5329113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51519"/>
                </a:solidFill>
              </a:rPr>
              <a:t>Многие произведения Пушкина экранизированы. 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151519"/>
                </a:solidFill>
              </a:rPr>
              <a:t>  </a:t>
            </a:r>
            <a:r>
              <a:rPr lang="ru-RU" sz="2000" b="1" dirty="0">
                <a:solidFill>
                  <a:srgbClr val="151519"/>
                </a:solidFill>
              </a:rPr>
              <a:t>Знаете ли вы фильмы, снятые по произведениям Александра Сергеевича Пушкина</a:t>
            </a:r>
            <a:r>
              <a:rPr lang="ru-RU" sz="2000" b="1" dirty="0" smtClean="0">
                <a:solidFill>
                  <a:srgbClr val="151519"/>
                </a:solidFill>
              </a:rPr>
              <a:t>? </a:t>
            </a:r>
            <a:endParaRPr lang="ru-RU" sz="2000" b="1" dirty="0">
              <a:solidFill>
                <a:srgbClr val="151519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151519"/>
                </a:solidFill>
              </a:rPr>
              <a:t>Произведения А.С. Пушкина, поставленные на сцене оперного театра и на балетной сцене.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151519"/>
                </a:solidFill>
              </a:rPr>
              <a:t>Музыку к произведениям Пушкина писали композиторы.</a:t>
            </a:r>
            <a:endParaRPr lang="ru-RU" sz="2000" b="1" dirty="0">
              <a:latin typeface="Times New Roman" pitchFamily="18" charset="0"/>
            </a:endParaRPr>
          </a:p>
        </p:txBody>
      </p:sp>
      <p:pic>
        <p:nvPicPr>
          <p:cNvPr id="22533" name="Содержимое 3" descr="А. М. ОПЕКУШИН  ПАМЯТНИК  ПУШКИНУ 1880 Г. МОСК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276872"/>
            <a:ext cx="2951163" cy="427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/>
      <p:bldP spid="2253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467544" y="260648"/>
            <a:ext cx="8101781" cy="1895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А. С. Пушкин похоронен в Святогорском монастыре,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в Псковской области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Sylfaen" pitchFamily="18" charset="0"/>
            </a:endParaRPr>
          </a:p>
        </p:txBody>
      </p:sp>
      <p:pic>
        <p:nvPicPr>
          <p:cNvPr id="23555" name="Picture 5" descr="gravesml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9838" y="1412776"/>
            <a:ext cx="2566987" cy="3600400"/>
          </a:xfrm>
          <a:prstGeom prst="rect">
            <a:avLst/>
          </a:prstGeom>
          <a:noFill/>
          <a:ln w="28575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23556" name="Picture 6" descr="bio_4_3_h267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1388280"/>
            <a:ext cx="2686125" cy="3624896"/>
          </a:xfrm>
          <a:prstGeom prst="rect">
            <a:avLst/>
          </a:prstGeom>
          <a:noFill/>
          <a:ln w="28575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23557" name="Rectangle 7"/>
          <p:cNvSpPr>
            <a:spLocks noChangeArrowheads="1"/>
          </p:cNvSpPr>
          <p:nvPr/>
        </p:nvSpPr>
        <p:spPr bwMode="auto">
          <a:xfrm>
            <a:off x="1115616" y="5184576"/>
            <a:ext cx="2952327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000" b="1" dirty="0">
                <a:latin typeface="+mn-lt"/>
              </a:rPr>
              <a:t>Могила А. С. Пушкина после смерти </a:t>
            </a:r>
            <a:r>
              <a:rPr lang="ru-RU" sz="2000" b="1" dirty="0" smtClean="0">
                <a:latin typeface="+mn-lt"/>
              </a:rPr>
              <a:t>поэта</a:t>
            </a:r>
            <a:endParaRPr lang="ru-RU" sz="2000" b="1" dirty="0">
              <a:latin typeface="+mn-lt"/>
            </a:endParaRPr>
          </a:p>
        </p:txBody>
      </p:sp>
      <p:sp>
        <p:nvSpPr>
          <p:cNvPr id="23558" name="Rectangle 8"/>
          <p:cNvSpPr>
            <a:spLocks noChangeArrowheads="1"/>
          </p:cNvSpPr>
          <p:nvPr/>
        </p:nvSpPr>
        <p:spPr bwMode="auto">
          <a:xfrm>
            <a:off x="5292080" y="5157192"/>
            <a:ext cx="29733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000" b="1" dirty="0">
                <a:latin typeface="+mn-lt"/>
              </a:rPr>
              <a:t>Могила А. С. Пушкина в </a:t>
            </a:r>
            <a:r>
              <a:rPr lang="ru-RU" sz="2000" b="1" dirty="0" smtClean="0">
                <a:latin typeface="+mn-lt"/>
              </a:rPr>
              <a:t>наше время</a:t>
            </a:r>
            <a:endParaRPr lang="ru-RU" sz="2000" b="1" dirty="0">
              <a:latin typeface="+mn-lt"/>
            </a:endParaRPr>
          </a:p>
          <a:p>
            <a:endParaRPr lang="ru-RU" sz="2000" b="1" dirty="0">
              <a:solidFill>
                <a:srgbClr val="FF0000"/>
              </a:solidFill>
              <a:latin typeface="Sylfaen" pitchFamily="18" charset="0"/>
            </a:endParaRPr>
          </a:p>
        </p:txBody>
      </p:sp>
      <p:pic>
        <p:nvPicPr>
          <p:cNvPr id="23559" name="Picture 9" descr="5[2]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3200" y="5053013"/>
            <a:ext cx="100012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Содержимое 1"/>
          <p:cNvSpPr>
            <a:spLocks noGrp="1"/>
          </p:cNvSpPr>
          <p:nvPr>
            <p:ph idx="1"/>
          </p:nvPr>
        </p:nvSpPr>
        <p:spPr>
          <a:xfrm>
            <a:off x="755576" y="476672"/>
            <a:ext cx="8229600" cy="5904483"/>
          </a:xfrm>
        </p:spPr>
        <p:txBody>
          <a:bodyPr>
            <a:normAutofit fontScale="92500"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Список источников:</a:t>
            </a:r>
          </a:p>
          <a:p>
            <a:pPr eaLnBrk="1" hangingPunct="1"/>
            <a:r>
              <a:rPr lang="ru-RU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Афанасьев В.В.   А. С. Пушкин. – М.,1991.</a:t>
            </a:r>
          </a:p>
          <a:p>
            <a:pPr eaLnBrk="1" hangingPunct="1"/>
            <a:r>
              <a:rPr lang="ru-RU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Благой Д. Творческий путь Пушкина (1826-1830). – М.,1967.</a:t>
            </a:r>
          </a:p>
          <a:p>
            <a:pPr eaLnBrk="1" hangingPunct="1"/>
            <a:r>
              <a:rPr lang="ru-RU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Бонди С.М. О Пушкине. – М.,1978.</a:t>
            </a:r>
          </a:p>
          <a:p>
            <a:pPr eaLnBrk="1" hangingPunct="1"/>
            <a:r>
              <a:rPr lang="ru-RU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Лотман Ю.М. Александр Сергеевич Пушкин. Биография писателя. – Л., «Просвещение»,1983.</a:t>
            </a:r>
          </a:p>
          <a:p>
            <a:pPr eaLnBrk="1" hangingPunct="1"/>
            <a:r>
              <a:rPr lang="ru-RU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Скатов Н. Пушкин. Очерк жизни и творчества. – Л.,1991.</a:t>
            </a:r>
          </a:p>
          <a:p>
            <a:r>
              <a:rPr lang="en-US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http</a:t>
            </a:r>
            <a:r>
              <a:rPr lang="en-US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://images.yandex.ru</a:t>
            </a:r>
            <a:r>
              <a:rPr lang="ru-RU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– Дата обращения 23.03.2012.</a:t>
            </a:r>
          </a:p>
          <a:p>
            <a:pPr eaLnBrk="1" hangingPunct="1">
              <a:buClrTx/>
            </a:pPr>
            <a:endParaRPr lang="en-US" sz="3200" b="1" dirty="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3200" dirty="0" smtClean="0"/>
              <a:t> </a:t>
            </a:r>
          </a:p>
          <a:p>
            <a:pPr eaLnBrk="1" hangingPunct="1">
              <a:buFont typeface="Wingdings 2" pitchFamily="18" charset="2"/>
              <a:buNone/>
            </a:pPr>
            <a:endParaRPr lang="ru-RU" sz="3200" dirty="0" smtClean="0"/>
          </a:p>
        </p:txBody>
      </p:sp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Санкт-Петербург. Памятник Пушкину на площади искусств.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71600" y="1700808"/>
            <a:ext cx="7444432" cy="4302125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332656"/>
            <a:ext cx="8748464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effectLst/>
              </a:rPr>
              <a:t>Спасибо за внимание!</a:t>
            </a:r>
            <a:endParaRPr lang="ru-RU" b="1" dirty="0"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419475" y="277813"/>
            <a:ext cx="2016125" cy="918939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 Семья</a:t>
            </a:r>
            <a:r>
              <a:rPr lang="ru-RU" sz="4400" b="1" dirty="0" smtClean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2852738"/>
            <a:ext cx="2555875" cy="3600450"/>
          </a:xfrm>
        </p:spPr>
        <p:txBody>
          <a:bodyPr>
            <a:normAutofit fontScale="92500" lnSpcReduction="10000"/>
          </a:bodyPr>
          <a:lstStyle/>
          <a:p>
            <a:pPr marL="548640" indent="-41148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Отец , Сергей</a:t>
            </a:r>
          </a:p>
          <a:p>
            <a:pPr marL="548640" indent="-41148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   Львович</a:t>
            </a:r>
          </a:p>
          <a:p>
            <a:pPr marL="548640" indent="-41148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000" b="1" dirty="0" smtClean="0"/>
              <a:t> (1770-1838г.),</a:t>
            </a:r>
          </a:p>
          <a:p>
            <a:pPr marL="548640" indent="-41148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принадлежал к</a:t>
            </a:r>
          </a:p>
          <a:p>
            <a:pPr marL="548640" indent="-41148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     древнему</a:t>
            </a:r>
          </a:p>
          <a:p>
            <a:pPr marL="548640" indent="-41148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дворянскому роду,</a:t>
            </a:r>
          </a:p>
          <a:p>
            <a:pPr marL="548640" indent="-41148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упоминаемому </a:t>
            </a:r>
          </a:p>
          <a:p>
            <a:pPr marL="548640" indent="-41148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в Летописях со</a:t>
            </a:r>
          </a:p>
          <a:p>
            <a:pPr marL="548640" indent="-41148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времен  Ивана</a:t>
            </a:r>
          </a:p>
          <a:p>
            <a:pPr marL="548640" indent="-41148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Грозного</a:t>
            </a:r>
          </a:p>
        </p:txBody>
      </p:sp>
      <p:pic>
        <p:nvPicPr>
          <p:cNvPr id="11268" name="Picture 4" descr="Сергей Львович Пушки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8163" y="476250"/>
            <a:ext cx="190500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 descr="Н.О. Пушкин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3025" y="404813"/>
            <a:ext cx="2036763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6443663" y="2911475"/>
            <a:ext cx="2376487" cy="335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</a:rPr>
              <a:t>Мать, Надежда Осиповна Пушкина </a:t>
            </a:r>
            <a:endParaRPr lang="ru-RU" sz="2000" b="1" dirty="0">
              <a:latin typeface="Times New Roman" pitchFamily="18" charset="0"/>
            </a:endParaRPr>
          </a:p>
          <a:p>
            <a:pPr algn="ctr"/>
            <a:r>
              <a:rPr lang="ru-RU" sz="2000" b="1" dirty="0">
                <a:latin typeface="Times New Roman" pitchFamily="18" charset="0"/>
              </a:rPr>
              <a:t>(1775-1836г.) , </a:t>
            </a:r>
            <a:r>
              <a:rPr lang="ru-RU" sz="2400" b="1" dirty="0">
                <a:latin typeface="Times New Roman" pitchFamily="18" charset="0"/>
              </a:rPr>
              <a:t>была внучкой Ибрагима Ганнибала – «арапа Петра Великого»</a:t>
            </a:r>
          </a:p>
        </p:txBody>
      </p:sp>
      <p:pic>
        <p:nvPicPr>
          <p:cNvPr id="11271" name="Picture 7" descr="О.С. Павлищев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775" y="2420938"/>
            <a:ext cx="15843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 descr="Л.С. Пушкин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463" y="2852738"/>
            <a:ext cx="1385887" cy="1728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2700338" y="4368800"/>
            <a:ext cx="1655762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</a:rPr>
              <a:t>Сестра, Ольга Сергеевна </a:t>
            </a:r>
            <a:r>
              <a:rPr lang="ru-RU" sz="2000" b="1" dirty="0">
                <a:latin typeface="Times New Roman" pitchFamily="18" charset="0"/>
              </a:rPr>
              <a:t>Павлищева</a:t>
            </a:r>
            <a:r>
              <a:rPr lang="ru-RU" sz="2400" b="1" dirty="0">
                <a:latin typeface="Times New Roman" pitchFamily="18" charset="0"/>
              </a:rPr>
              <a:t> </a:t>
            </a:r>
          </a:p>
          <a:p>
            <a:pPr algn="ctr"/>
            <a:r>
              <a:rPr lang="ru-RU" sz="2000" b="1" dirty="0">
                <a:latin typeface="Times New Roman" pitchFamily="18" charset="0"/>
              </a:rPr>
              <a:t>(1797-1868г.) </a:t>
            </a:r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4643438" y="4697413"/>
            <a:ext cx="1800225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</a:rPr>
              <a:t>Брат, Лев Сергеевич Пушкин </a:t>
            </a:r>
          </a:p>
          <a:p>
            <a:pPr algn="ctr"/>
            <a:r>
              <a:rPr lang="ru-RU" sz="2000" b="1" dirty="0">
                <a:latin typeface="Times New Roman" pitchFamily="18" charset="0"/>
              </a:rPr>
              <a:t>(1805-1852г.) </a:t>
            </a:r>
          </a:p>
        </p:txBody>
      </p:sp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uiExpand="1" build="p"/>
      <p:bldP spid="11270" grpId="0"/>
      <p:bldP spid="11273" grpId="0"/>
      <p:bldP spid="112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14" descr="arina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724128" y="1124744"/>
            <a:ext cx="2900321" cy="4320480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116632"/>
            <a:ext cx="792088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>Детство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    </a:t>
            </a:r>
            <a:endParaRPr lang="ru-RU" b="1" dirty="0">
              <a:solidFill>
                <a:srgbClr val="002060"/>
              </a:solidFill>
            </a:endParaRP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395536" y="908720"/>
            <a:ext cx="4176713" cy="2305050"/>
            <a:chOff x="490" y="149"/>
            <a:chExt cx="2017" cy="1118"/>
          </a:xfrm>
        </p:grpSpPr>
        <p:pic>
          <p:nvPicPr>
            <p:cNvPr id="5128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0" y="149"/>
              <a:ext cx="937" cy="1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9" name="Rectangle 17"/>
            <p:cNvSpPr>
              <a:spLocks noChangeArrowheads="1"/>
            </p:cNvSpPr>
            <p:nvPr/>
          </p:nvSpPr>
          <p:spPr bwMode="auto">
            <a:xfrm>
              <a:off x="1625" y="253"/>
              <a:ext cx="882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 sz="2000" b="1" dirty="0">
                <a:solidFill>
                  <a:srgbClr val="FF0066"/>
                </a:solidFill>
                <a:latin typeface="Times New Roman" pitchFamily="18" charset="0"/>
              </a:endParaRPr>
            </a:p>
          </p:txBody>
        </p:sp>
      </p:grpSp>
      <p:sp>
        <p:nvSpPr>
          <p:cNvPr id="5125" name="Прямоугольник 7"/>
          <p:cNvSpPr>
            <a:spLocks noChangeArrowheads="1"/>
          </p:cNvSpPr>
          <p:nvPr/>
        </p:nvSpPr>
        <p:spPr bwMode="auto">
          <a:xfrm>
            <a:off x="2699792" y="980728"/>
            <a:ext cx="2951708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orbel" pitchFamily="34" charset="0"/>
              </a:rPr>
              <a:t> </a:t>
            </a:r>
            <a:r>
              <a:rPr lang="ru-RU" sz="2400" b="1" dirty="0">
                <a:latin typeface="+mn-lt"/>
              </a:rPr>
              <a:t> Маленького Сашу растила </a:t>
            </a:r>
            <a:r>
              <a:rPr lang="ru-RU" sz="2000" b="1" i="1" dirty="0">
                <a:latin typeface="+mn-lt"/>
              </a:rPr>
              <a:t> НЯНЯ  АРИНА  РОДИОНОВНА ЯКОВЛЕВА, </a:t>
            </a:r>
            <a:r>
              <a:rPr lang="ru-RU" sz="2000" b="1" dirty="0" smtClean="0">
                <a:latin typeface="+mn-lt"/>
              </a:rPr>
              <a:t>которая была неграмотной, но знала много и говорила складно.</a:t>
            </a:r>
            <a:endParaRPr lang="ru-RU" sz="2000" b="1" dirty="0">
              <a:latin typeface="Corbel" pitchFamily="34" charset="0"/>
            </a:endParaRPr>
          </a:p>
        </p:txBody>
      </p:sp>
      <p:sp>
        <p:nvSpPr>
          <p:cNvPr id="5126" name="Прямоугольник 8"/>
          <p:cNvSpPr>
            <a:spLocks noChangeArrowheads="1"/>
          </p:cNvSpPr>
          <p:nvPr/>
        </p:nvSpPr>
        <p:spPr bwMode="auto">
          <a:xfrm>
            <a:off x="323528" y="3645024"/>
            <a:ext cx="5112643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n-lt"/>
              </a:rPr>
              <a:t>именно  у своей няни Пушкин   получил   первые уроки литературного мастерства.</a:t>
            </a:r>
            <a:endParaRPr lang="ru-RU" sz="2000" b="1" dirty="0">
              <a:latin typeface="+mn-lt"/>
            </a:endParaRPr>
          </a:p>
          <a:p>
            <a:r>
              <a:rPr lang="ru-RU" sz="2000" b="1" i="1" dirty="0">
                <a:latin typeface="Corbel" pitchFamily="34" charset="0"/>
              </a:rPr>
              <a:t>         </a:t>
            </a:r>
            <a:r>
              <a:rPr lang="ru-RU" sz="2400" b="1" i="1" dirty="0">
                <a:latin typeface="Corbel" pitchFamily="34" charset="0"/>
              </a:rPr>
              <a:t>После  он напишет:</a:t>
            </a:r>
          </a:p>
          <a:p>
            <a:endParaRPr lang="ru-RU" sz="2000" b="1" i="1" dirty="0">
              <a:solidFill>
                <a:srgbClr val="002060"/>
              </a:solidFill>
              <a:latin typeface="Corbel" pitchFamily="34" charset="0"/>
            </a:endParaRPr>
          </a:p>
          <a:p>
            <a:endParaRPr lang="ru-RU" sz="2000" dirty="0">
              <a:latin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4941168"/>
            <a:ext cx="48965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10" dirty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Franklin Gothic Medium"/>
              </a:rPr>
              <a:t>Но я плоды своих мечтаний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10" dirty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Franklin Gothic Medium"/>
              </a:rPr>
              <a:t>И гармонических затей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10" dirty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Franklin Gothic Medium"/>
              </a:rPr>
              <a:t>Читаю только старой няне,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10" dirty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Franklin Gothic Medium"/>
              </a:rPr>
              <a:t>Подруге юности моей.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08104" y="5661248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Няня Арина Родионовна</a:t>
            </a:r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  <p:bldP spid="5126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0"/>
            <a:ext cx="5194300" cy="4997450"/>
          </a:xfrm>
        </p:spPr>
        <p:txBody>
          <a:bodyPr>
            <a:normAutofit fontScale="92500"/>
          </a:bodyPr>
          <a:lstStyle/>
          <a:p>
            <a:pPr marL="182563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Как и принято в дворянских</a:t>
            </a:r>
          </a:p>
          <a:p>
            <a:pPr marL="182563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семьях, маленькому Пушкину</a:t>
            </a:r>
          </a:p>
          <a:p>
            <a:pPr marL="182563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нанимают гувернера – иностранца.</a:t>
            </a:r>
          </a:p>
          <a:p>
            <a:pPr marL="182563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И с 7 лет Саша  начинает  изучать</a:t>
            </a:r>
          </a:p>
          <a:p>
            <a:pPr marL="182563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немецкий, английский и</a:t>
            </a:r>
          </a:p>
          <a:p>
            <a:pPr marL="182563" indent="0"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2400" b="1" dirty="0" smtClean="0"/>
              <a:t>французский  языки. Поэтому первые стихи он пишет именно на французском.</a:t>
            </a:r>
          </a:p>
          <a:p>
            <a:pPr marL="182563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С 9 лет у Пушкина появляется</a:t>
            </a:r>
          </a:p>
          <a:p>
            <a:pPr marL="182563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страсть к чтению.</a:t>
            </a:r>
          </a:p>
          <a:p>
            <a:pPr marL="182563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Но  из всех предметов Саша так и не полюбил арифметику.</a:t>
            </a:r>
            <a:endParaRPr lang="ru-RU" sz="2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332656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>Успехи и неудачи 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>в домашнем образовании</a:t>
            </a:r>
            <a:endParaRPr lang="ru-RU" b="1" dirty="0">
              <a:solidFill>
                <a:srgbClr val="002060"/>
              </a:solidFill>
              <a:effectLst/>
            </a:endParaRPr>
          </a:p>
        </p:txBody>
      </p: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6228184" y="1916832"/>
            <a:ext cx="2455862" cy="3775075"/>
            <a:chOff x="3607" y="2568"/>
            <a:chExt cx="1725" cy="1933"/>
          </a:xfrm>
        </p:grpSpPr>
        <p:pic>
          <p:nvPicPr>
            <p:cNvPr id="6149" name="Picture 30" descr="foto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63" y="2568"/>
              <a:ext cx="1315" cy="1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50" name="Rectangle 32"/>
            <p:cNvSpPr>
              <a:spLocks noChangeArrowheads="1"/>
            </p:cNvSpPr>
            <p:nvPr/>
          </p:nvSpPr>
          <p:spPr bwMode="auto">
            <a:xfrm>
              <a:off x="3607" y="4058"/>
              <a:ext cx="1725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2000" b="1" dirty="0">
                  <a:latin typeface="Times New Roman" pitchFamily="18" charset="0"/>
                </a:rPr>
                <a:t>А. С. Пушкин - </a:t>
              </a:r>
              <a:r>
                <a:rPr lang="ru-RU" sz="2000" b="1" dirty="0" smtClean="0">
                  <a:latin typeface="Times New Roman" pitchFamily="18" charset="0"/>
                </a:rPr>
                <a:t>     ученик</a:t>
              </a:r>
              <a:endParaRPr lang="ru-RU" sz="2000" b="1" dirty="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ransition spd="med">
    <p:pull dir="d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build="p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216024"/>
            <a:ext cx="3754438" cy="62068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>Лицейские годы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512" y="836712"/>
            <a:ext cx="4572000" cy="5832648"/>
          </a:xfrm>
        </p:spPr>
        <p:txBody>
          <a:bodyPr>
            <a:normAutofit fontScale="25000" lnSpcReduction="20000"/>
          </a:bodyPr>
          <a:lstStyle/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7200" b="1" dirty="0" smtClean="0"/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9600" b="1" dirty="0" smtClean="0"/>
              <a:t>В 12 лет, получив зачатки</a:t>
            </a:r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9600" b="1" dirty="0" smtClean="0"/>
              <a:t>домашнего  образования и </a:t>
            </a:r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9600" b="1" dirty="0" smtClean="0"/>
              <a:t>воспитания, Александр</a:t>
            </a:r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9600" b="1" dirty="0" smtClean="0"/>
              <a:t>был отвезен учиться в новое,</a:t>
            </a:r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9600" b="1" dirty="0" smtClean="0"/>
              <a:t>только что открывшееся </a:t>
            </a:r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9600" b="1" dirty="0" smtClean="0"/>
              <a:t>19октября 1811 г.  учебное</a:t>
            </a:r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9600" b="1" dirty="0" smtClean="0"/>
              <a:t>заведение- Царскосельский лицей</a:t>
            </a:r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9600" b="1" dirty="0" smtClean="0"/>
              <a:t>под Петербургом, место, где</a:t>
            </a:r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9600" b="1" dirty="0" smtClean="0"/>
              <a:t>располагалась летняя резиденция</a:t>
            </a:r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9600" b="1" dirty="0" smtClean="0"/>
              <a:t>русских императоров.</a:t>
            </a:r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itchFamily="18" charset="2"/>
              <a:buNone/>
              <a:defRPr/>
            </a:pPr>
            <a:r>
              <a:rPr lang="ru-RU" sz="9600" b="1" dirty="0" smtClean="0"/>
              <a:t>19 октября 1811 г. Пушкин  </a:t>
            </a:r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itchFamily="18" charset="2"/>
              <a:buNone/>
              <a:defRPr/>
            </a:pPr>
            <a:r>
              <a:rPr lang="ru-RU" sz="9600" b="1" dirty="0" smtClean="0"/>
              <a:t>в числе 30 воспитанников  был принят в этот лицей,  </a:t>
            </a:r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itchFamily="18" charset="2"/>
              <a:buNone/>
              <a:defRPr/>
            </a:pPr>
            <a:r>
              <a:rPr lang="ru-RU" sz="9600" b="1" dirty="0" smtClean="0"/>
              <a:t>где преподавателями были самые</a:t>
            </a:r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itchFamily="18" charset="2"/>
              <a:buNone/>
              <a:defRPr/>
            </a:pPr>
            <a:r>
              <a:rPr lang="ru-RU" sz="9600" b="1" dirty="0" smtClean="0"/>
              <a:t>передовые светила науки и</a:t>
            </a:r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itchFamily="18" charset="2"/>
              <a:buNone/>
              <a:defRPr/>
            </a:pPr>
            <a:r>
              <a:rPr lang="ru-RU" sz="9600" b="1" dirty="0" smtClean="0"/>
              <a:t>педагогики того времени.</a:t>
            </a:r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7200" dirty="0" smtClean="0"/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7200" dirty="0" smtClean="0"/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7200" dirty="0" smtClean="0"/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7200" dirty="0" smtClean="0"/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7200" dirty="0" smtClean="0"/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1600" dirty="0" smtClean="0"/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1600" dirty="0" smtClean="0"/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1600" dirty="0" smtClean="0"/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1600" dirty="0" smtClean="0"/>
          </a:p>
          <a:p>
            <a:pPr marL="548640" indent="-41148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1600" dirty="0" smtClean="0"/>
              <a:t> </a:t>
            </a:r>
          </a:p>
        </p:txBody>
      </p:sp>
      <p:pic>
        <p:nvPicPr>
          <p:cNvPr id="12292" name="Picture 4" descr="Царскосельский Лице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76672"/>
            <a:ext cx="4031556" cy="2595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 descr="А.С. Пушкин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5600" y="3429000"/>
            <a:ext cx="2808288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32"/>
          <p:cNvSpPr>
            <a:spLocks noChangeArrowheads="1"/>
          </p:cNvSpPr>
          <p:nvPr/>
        </p:nvSpPr>
        <p:spPr bwMode="auto">
          <a:xfrm>
            <a:off x="5580063" y="6308725"/>
            <a:ext cx="29527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b="1" dirty="0">
                <a:latin typeface="Times New Roman" pitchFamily="18" charset="0"/>
              </a:rPr>
              <a:t>А. С. Пушкин - </a:t>
            </a:r>
            <a:r>
              <a:rPr lang="ru-RU" b="1" dirty="0" smtClean="0">
                <a:latin typeface="Times New Roman" pitchFamily="18" charset="0"/>
              </a:rPr>
              <a:t>лицеист</a:t>
            </a:r>
            <a:endParaRPr lang="ru-RU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22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22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22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22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22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22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22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22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2291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2291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uiExpand="1" build="p"/>
      <p:bldP spid="12291" grpId="1" uiExpand="1" build="p"/>
      <p:bldP spid="717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4293096"/>
            <a:ext cx="8534722" cy="2276873"/>
          </a:xfrm>
        </p:spPr>
        <p:txBody>
          <a:bodyPr>
            <a:normAutofit fontScale="25000" lnSpcReduction="20000"/>
          </a:bodyPr>
          <a:lstStyle/>
          <a:p>
            <a:pPr marL="282575" indent="-7938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9600" b="1" dirty="0" smtClean="0"/>
              <a:t>4 и 8 января 1815 г.  в лицее  происходило  первое публичное испытание, на которое приехали из Петербурга важные государственные люди. </a:t>
            </a:r>
          </a:p>
          <a:p>
            <a:pPr marL="282575" indent="-7938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9600" b="1" dirty="0" smtClean="0"/>
              <a:t> Пушкин читал только что сочиненное им стихотворение «Воспоминание о Царском селе».  </a:t>
            </a:r>
          </a:p>
          <a:p>
            <a:pPr marL="282575" indent="-7938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9600" b="1" dirty="0" smtClean="0"/>
              <a:t> Державин  был сражен:  «ЕМУ  ЛИРУ  ПЕРЕДАЮ . 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9600" b="1" dirty="0" smtClean="0"/>
              <a:t>                                                   ТЕПЕРЬ  И    УМЕРЕТЬ  МОЖНО!»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4400" dirty="0" smtClean="0"/>
          </a:p>
          <a:p>
            <a:pPr marL="365760" indent="-283464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"/>
              <a:defRPr/>
            </a:pPr>
            <a:endParaRPr lang="ru-RU" sz="4400" dirty="0"/>
          </a:p>
        </p:txBody>
      </p:sp>
      <p:pic>
        <p:nvPicPr>
          <p:cNvPr id="8195" name="Рисунок 3" descr="И. РЕПИН  ПУШКИН  НА  ЭКЗАМЕНЕ  В  ЦАРСКОМ  СЕЛЕ  8 ЯНВАРЯ 1815 Г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09853" y="1484784"/>
            <a:ext cx="4838411" cy="2593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Box 6"/>
          <p:cNvSpPr txBox="1">
            <a:spLocks noChangeArrowheads="1"/>
          </p:cNvSpPr>
          <p:nvPr/>
        </p:nvSpPr>
        <p:spPr bwMode="auto">
          <a:xfrm>
            <a:off x="395536" y="0"/>
            <a:ext cx="8748464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Franklin Gothic Demi Cond" pitchFamily="34" charset="0"/>
              </a:rPr>
              <a:t>                                      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ПУШКИН  НА  ЭКЗАМЕНЕ  В  ЦАРСКОМ  СЕЛЕ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8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ЯНВАРЯ 1815 ГОДА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» </a:t>
            </a:r>
            <a:endParaRPr lang="ru-RU" sz="2400" b="1" dirty="0" smtClean="0">
              <a:solidFill>
                <a:schemeClr val="accent6">
                  <a:lumMod val="50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atin typeface="Franklin Gothic Demi Cond" pitchFamily="34" charset="0"/>
              </a:rPr>
              <a:t>(</a:t>
            </a:r>
            <a:r>
              <a:rPr lang="ru-RU" b="1" dirty="0" smtClean="0">
                <a:latin typeface="+mn-lt"/>
              </a:rPr>
              <a:t>с картины Ильи Репина)</a:t>
            </a:r>
            <a:endParaRPr lang="ru-RU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i="1" dirty="0">
              <a:solidFill>
                <a:schemeClr val="tx2">
                  <a:lumMod val="50000"/>
                </a:schemeClr>
              </a:solidFill>
              <a:latin typeface="Franklin Gothic Demi Cond" pitchFamily="34" charset="0"/>
            </a:endParaRPr>
          </a:p>
        </p:txBody>
      </p:sp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43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0"/>
            <a:ext cx="7345511" cy="8367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000" dirty="0" smtClean="0">
                <a:solidFill>
                  <a:schemeClr val="bg1"/>
                </a:solidFill>
              </a:rPr>
              <a:t>             </a:t>
            </a: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 Михайловском </a:t>
            </a:r>
            <a:endParaRPr lang="ru-RU" sz="40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004049" y="1124744"/>
            <a:ext cx="3671640" cy="5257006"/>
          </a:xfrm>
        </p:spPr>
        <p:txBody>
          <a:bodyPr>
            <a:normAutofit fontScale="85000" lnSpcReduction="20000"/>
          </a:bodyPr>
          <a:lstStyle/>
          <a:p>
            <a:pPr marL="180975" indent="1588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000" dirty="0" smtClean="0"/>
              <a:t> </a:t>
            </a:r>
            <a:r>
              <a:rPr lang="ru-RU" sz="3000" b="1" dirty="0" smtClean="0"/>
              <a:t> После тяжелой болезни Пушкин</a:t>
            </a:r>
          </a:p>
          <a:p>
            <a:pPr marL="180975" indent="1588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3000" b="1" dirty="0" smtClean="0"/>
              <a:t>приезжал в имение матери</a:t>
            </a:r>
          </a:p>
          <a:p>
            <a:pPr marL="180975" indent="1588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3000" b="1" dirty="0" smtClean="0"/>
              <a:t>село Михайловское</a:t>
            </a:r>
          </a:p>
          <a:p>
            <a:pPr marL="180975" indent="1588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3000" b="1" dirty="0" smtClean="0"/>
              <a:t>Псковской губернии. </a:t>
            </a:r>
          </a:p>
          <a:p>
            <a:pPr marL="180975" indent="1588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3000" b="1" dirty="0" smtClean="0"/>
              <a:t>В первые годы по окончании</a:t>
            </a:r>
          </a:p>
          <a:p>
            <a:pPr marL="180975" indent="1588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3000" b="1" dirty="0" smtClean="0"/>
              <a:t>Лицея им были написаны</a:t>
            </a:r>
          </a:p>
          <a:p>
            <a:pPr marL="180975" indent="1588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3000" b="1" dirty="0" smtClean="0"/>
              <a:t>стихотворения </a:t>
            </a:r>
          </a:p>
          <a:p>
            <a:pPr marL="180975" indent="1588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3000" b="1" dirty="0" smtClean="0"/>
              <a:t>"Деревня," </a:t>
            </a:r>
          </a:p>
          <a:p>
            <a:pPr marL="180975" indent="1588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3000" b="1" dirty="0" smtClean="0"/>
              <a:t>"Домовому", </a:t>
            </a:r>
          </a:p>
          <a:p>
            <a:pPr marL="180975" indent="1588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3000" b="1" dirty="0" smtClean="0"/>
              <a:t>"Чаадаеву", </a:t>
            </a:r>
          </a:p>
          <a:p>
            <a:pPr marL="180975" indent="1588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3000" b="1" dirty="0" smtClean="0"/>
              <a:t>ода "Вольность", </a:t>
            </a:r>
          </a:p>
          <a:p>
            <a:pPr marL="180975" indent="1588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3000" b="1" dirty="0" smtClean="0"/>
              <a:t>поэма "Руслан и Людмила". </a:t>
            </a:r>
          </a:p>
        </p:txBody>
      </p:sp>
      <p:pic>
        <p:nvPicPr>
          <p:cNvPr id="13316" name="Picture 4" descr="Михайловское. Вид усадьбы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874721"/>
            <a:ext cx="4235754" cy="262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Кабинет Пушкин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2666" y="3717032"/>
            <a:ext cx="4159333" cy="2923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20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2000"/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2000"/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395536" y="1103841"/>
            <a:ext cx="8291264" cy="5754159"/>
          </a:xfrm>
        </p:spPr>
        <p:txBody>
          <a:bodyPr/>
          <a:lstStyle/>
          <a:p>
            <a:pPr marL="0" indent="0" eaLnBrk="1" hangingPunct="1">
              <a:buFont typeface="Wingdings 2" pitchFamily="18" charset="2"/>
              <a:buNone/>
            </a:pPr>
            <a:r>
              <a:rPr lang="ru-RU" sz="2000" b="1" dirty="0" smtClean="0"/>
              <a:t>Ещё в лицее в 1814 году стало известно имя А.Пушкина после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sz="2000" b="1" dirty="0" smtClean="0"/>
              <a:t>опубликования в журнале «Вестник Европы» его стихотворения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sz="2000" b="1" dirty="0" smtClean="0"/>
              <a:t> «К другу стихотворцу».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sz="2000" b="1" dirty="0" smtClean="0"/>
              <a:t>В 1820 году в печати появилась поэма «Руслан и Людмила», которая  принесла славу поэту.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560" y="0"/>
            <a:ext cx="7920880" cy="1052736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effectLst/>
              </a:rPr>
              <a:t>      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>Известность и слава Пушкина</a:t>
            </a:r>
            <a:r>
              <a:rPr lang="ru-RU" b="1" dirty="0" smtClean="0">
                <a:solidFill>
                  <a:srgbClr val="002060"/>
                </a:solidFill>
                <a:effectLst/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44" name="Рисунок 4" descr="Н.ГЕ ПУШКИН В МИХАЙЛОВСКО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3068960"/>
            <a:ext cx="5329237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1033</TotalTime>
  <Words>1391</Words>
  <Application>Microsoft Office PowerPoint</Application>
  <PresentationFormat>Экран (4:3)</PresentationFormat>
  <Paragraphs>239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Справедливость</vt:lpstr>
      <vt:lpstr>Жизнь и творчество Александра Сергеевича Пушкина</vt:lpstr>
      <vt:lpstr>                            Рождение</vt:lpstr>
      <vt:lpstr>  Семья  </vt:lpstr>
      <vt:lpstr>Детство     </vt:lpstr>
      <vt:lpstr>Успехи и неудачи  в домашнем образовании</vt:lpstr>
      <vt:lpstr>Лицейские годы</vt:lpstr>
      <vt:lpstr>Слайд 7</vt:lpstr>
      <vt:lpstr>              В Михайловском </vt:lpstr>
      <vt:lpstr>       Известность и слава Пушкина </vt:lpstr>
      <vt:lpstr>Южная ссылка (1820-1824 гг.)</vt:lpstr>
      <vt:lpstr>    «Приветствую тебя, пустынный    уголок…»  </vt:lpstr>
      <vt:lpstr>            Возвращение в Москву </vt:lpstr>
      <vt:lpstr>Слайд 13</vt:lpstr>
      <vt:lpstr>Невиданный взлёт  пушкинского гения</vt:lpstr>
      <vt:lpstr>В  Петербурге (1831 – 1833 гг.)        </vt:lpstr>
      <vt:lpstr>Слайд 16</vt:lpstr>
      <vt:lpstr>Жена и дети </vt:lpstr>
      <vt:lpstr>Последние годы жизни (1834 – 1837 гг.)</vt:lpstr>
      <vt:lpstr>Вызов </vt:lpstr>
      <vt:lpstr>«Погиб поэт, невольник чести! Пал оклеветанный молвой…»                                                            М. Ю. Лермонтов</vt:lpstr>
      <vt:lpstr>Слайд 21</vt:lpstr>
      <vt:lpstr>Слайд 22</vt:lpstr>
      <vt:lpstr>Слайд 23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Фризена</dc:creator>
  <cp:lastModifiedBy>1</cp:lastModifiedBy>
  <cp:revision>132</cp:revision>
  <dcterms:created xsi:type="dcterms:W3CDTF">2011-10-08T16:43:37Z</dcterms:created>
  <dcterms:modified xsi:type="dcterms:W3CDTF">2020-06-05T07:03:16Z</dcterms:modified>
</cp:coreProperties>
</file>